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muel Rowe, PhD 1/12/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Samuel Rowe, PhD 1/12/2023</a:t>
            </a:r>
          </a:p>
        </p:txBody>
      </p:sp>
      <p:sp>
        <p:nvSpPr>
          <p:cNvPr id="152" name="ECON 67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ECON 672</a:t>
            </a:r>
          </a:p>
        </p:txBody>
      </p:sp>
      <p:sp>
        <p:nvSpPr>
          <p:cNvPr id="153" name="Week 7: Regression Discontinuity Desig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 7: Regression Discontinuity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  <p:sp>
        <p:nvSpPr>
          <p:cNvPr id="182" name="Data Generating Grap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Data Generating Graph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Without a cutoff (A) we have several backdoor that prevent us from identifying</a:t>
            </a:r>
            <a:br/>
            <a:r>
              <a:t>the impact of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Key Point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The running variable</a:t>
            </a:r>
            <a:br/>
            <a14:m>
              <m:oMath>
                <m:r>
                  <a:rPr xmlns:a="http://schemas.openxmlformats.org/drawingml/2006/main" sz="4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assigns treatment</a:t>
            </a:r>
            <a:br/>
            <a:r>
              <a:t>so we do have have</a:t>
            </a:r>
            <a:br/>
            <a:r>
              <a:t>overlap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We cannot just control</a:t>
            </a:r>
            <a:br/>
            <a:r>
              <a:t>for </a:t>
            </a:r>
            <a14:m>
              <m:oMath>
                <m:r>
                  <a:rPr xmlns:a="http://schemas.openxmlformats.org/drawingml/2006/main" sz="4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even if </a:t>
            </a:r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</m:oMath>
            </a14:m>
            <a:r>
              <a:t> was not</a:t>
            </a:r>
            <a:br/>
            <a:r>
              <a:t>present - no overlap</a:t>
            </a:r>
            <a:endParaRPr sz="4800"/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944" y="6469490"/>
            <a:ext cx="16161806" cy="6298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  <p:sp>
        <p:nvSpPr>
          <p:cNvPr id="186" name="(A) Direct Pathwa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(A) Direct Pathway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</m:oMath>
              </m:oMathPara>
            </a14:m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(A) Indirect Pathways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is a continuous </a:t>
            </a:r>
            <a:br/>
            <a:r>
              <a:t>variable that assigns</a:t>
            </a:r>
            <a:br/>
            <a:r>
              <a:t>treatment and control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</m:oMath>
              </m:oMathPara>
            </a14:m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We also have </a:t>
            </a:r>
            <a14:m>
              <m:oMath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</m:oMath>
            </a14:m>
            <a:r>
              <a:t>, which may</a:t>
            </a:r>
            <a:br/>
            <a:r>
              <a:t>be observed or unobserved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</m:oMath>
              </m:oMathPara>
            </a14:m>
            <a:endParaRPr sz="4800"/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944" y="6469490"/>
            <a:ext cx="16161806" cy="6298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  <p:sp>
        <p:nvSpPr>
          <p:cNvPr id="190" name="(B) Limiting Graph - Add Cutoff…"/>
          <p:cNvSpPr txBox="1"/>
          <p:nvPr>
            <p:ph type="body" idx="1"/>
          </p:nvPr>
        </p:nvSpPr>
        <p:spPr>
          <a:xfrm>
            <a:off x="1206500" y="3276971"/>
            <a:ext cx="21971000" cy="9227545"/>
          </a:xfrm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(B) Limiting Graph - Add Cutoff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We can identify the causal effect </a:t>
            </a:r>
            <a14:m>
              <m:oMath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for those around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The cutoff blocks the backdoor pathway from </a:t>
            </a:r>
            <a14:m>
              <m:oMath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We cutoff off the backdoor </a:t>
            </a:r>
            <a:br/>
            <a:r>
              <a:t>pathway by utilizing the </a:t>
            </a:r>
            <a:br/>
            <a:r>
              <a:t>limit near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We still have the running </a:t>
            </a:r>
            <a:br/>
            <a:r>
              <a:t>variable determine </a:t>
            </a:r>
            <a:br/>
            <a:r>
              <a:t>treatment and control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Cutoff </a:t>
            </a:r>
            <a14:m>
              <m:oMath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onto </a:t>
            </a:r>
            <a14:m>
              <m:oMath>
                <m:r>
                  <a:rPr xmlns:a="http://schemas.openxmlformats.org/drawingml/2006/main" sz="3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Only works if continuity</a:t>
            </a:r>
            <a:br/>
            <a:r>
              <a:t>assumption is satisfied 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944" y="6469490"/>
            <a:ext cx="16161806" cy="6298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tof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Cutoff </a:t>
            </a:r>
          </a:p>
        </p:txBody>
      </p:sp>
      <p:sp>
        <p:nvSpPr>
          <p:cNvPr id="194" name="The cutoff   ru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The cutoff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rule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An assignment along the running variable </a:t>
            </a:r>
            <a14:m>
              <m:oMath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determines assignment into treatment and control depending upon which side of the cutoff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the observation is on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For example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If someone scores an 0.08 blood alcohol content then assigned drunk driving, but if someone is 0.078 then not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250K in receipts will be assigned one treatment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Test score will have cutoffs for admissions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Key Point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The continuity assumption must be satisfied at the cutoff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ntinuity Assum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Continuity Assumption</a:t>
            </a:r>
          </a:p>
        </p:txBody>
      </p:sp>
      <p:sp>
        <p:nvSpPr>
          <p:cNvPr id="197" name="The continuity assumption states that potential outcomes need to be continuous at the cutoff…"/>
          <p:cNvSpPr txBox="1"/>
          <p:nvPr>
            <p:ph type="body" idx="1"/>
          </p:nvPr>
        </p:nvSpPr>
        <p:spPr>
          <a:xfrm>
            <a:off x="1206500" y="3362099"/>
            <a:ext cx="21971000" cy="9142417"/>
          </a:xfrm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The continuity assumption states that potential outcomes need to be continuous at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The cutoff rule cannot be endogenous to other treatments near the cutoff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14:m>
              <m:oMath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need to be</a:t>
            </a:r>
            <a:br/>
            <a:r>
              <a:t>smooth at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“Nature does not make </a:t>
            </a:r>
            <a:br/>
            <a:r>
              <a:t>jumps” or a turtle on a fencepost</a:t>
            </a:r>
            <a:br/>
            <a:r>
              <a:t>is not natural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A discontinuous jump will</a:t>
            </a:r>
            <a:br/>
            <a:r>
              <a:t>be from </a:t>
            </a: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to</a:t>
            </a:r>
            <a:br/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due to </a:t>
            </a:r>
            <a:br/>
            <a:r>
              <a:t>treatment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We never observe </a:t>
            </a: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</a:t>
            </a:r>
            <a:br/>
            <a:r>
              <a:t>or </a:t>
            </a: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br/>
            <a:endParaRPr sz="4800"/>
          </a:p>
        </p:txBody>
      </p:sp>
      <p:pic>
        <p:nvPicPr>
          <p:cNvPr id="19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5935" y="5125388"/>
            <a:ext cx="14664311" cy="8202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tinuity Assum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Continuity Assumption</a:t>
            </a:r>
          </a:p>
        </p:txBody>
      </p:sp>
      <p:sp>
        <p:nvSpPr>
          <p:cNvPr id="201" name="We have to extrapolate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We have to extrapolate </a:t>
            </a:r>
            <a:br/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:br/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We assume a smooth </a:t>
            </a:r>
            <a:br/>
            <a:r>
              <a:t>continuous function of</a:t>
            </a:r>
            <a:br/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</a:t>
            </a:r>
            <a:br/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The treatment causes</a:t>
            </a:r>
            <a:br/>
            <a:r>
              <a:t>the jump from the </a:t>
            </a:r>
            <a14:m>
              <m:oMath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</a:t>
            </a:r>
            <a:br/>
            <a:r>
              <a:t>line to the </a:t>
            </a:r>
            <a14:m>
              <m:oMath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line</a:t>
            </a:r>
            <a:br/>
            <a:r>
              <a:t>at </a:t>
            </a:r>
            <a14:m>
              <m:oMath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endParaRPr sz="4800"/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7461" y="2227310"/>
            <a:ext cx="13239817" cy="11368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Visualization of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</a:t>
            </a:r>
          </a:p>
        </p:txBody>
      </p:sp>
      <p:sp>
        <p:nvSpPr>
          <p:cNvPr id="205" name="Example from Hoekstra (2009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from Hoekstra (2009)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08" name="RDD is a very visual research desig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is a very visual research design</a:t>
            </a:r>
          </a:p>
          <a:p>
            <a:pPr/>
            <a:r>
              <a:t>Hoekstra (2009) provides an example of using a Fuzzy RDD</a:t>
            </a:r>
          </a:p>
          <a:p>
            <a:pPr lvl="1"/>
            <a:r>
              <a:t>He wants to assess heterogenous returns across public colleges</a:t>
            </a:r>
          </a:p>
          <a:p>
            <a:pPr lvl="1"/>
            <a:r>
              <a:t>We might expect self-selection into different universities with students with higher abilities self-selecting into state flagship universities</a:t>
            </a:r>
          </a:p>
          <a:p>
            <a:pPr lvl="1"/>
            <a:r>
              <a:t>Higher returns to education from state flagships vs state regional might just be a reflection of student’s unobserved 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11" name="There are 4 things we need to consid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4 things we need to consider</a:t>
            </a:r>
          </a:p>
          <a:p>
            <a:pPr lvl="1"/>
            <a:r>
              <a:t>1) the running variable</a:t>
            </a:r>
          </a:p>
          <a:p>
            <a:pPr lvl="1"/>
            <a:r>
              <a:t>2) bins </a:t>
            </a:r>
          </a:p>
          <a:p>
            <a:pPr lvl="1"/>
            <a:r>
              <a:t>3) functional form</a:t>
            </a:r>
          </a:p>
          <a:p>
            <a:pPr lvl="1"/>
            <a:r>
              <a:t>4) the discontinuous jump at the cutoff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14" name="1st Stage of  Fuzzy RDD is the probability of assign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1st Stage of </a:t>
            </a:r>
            <a:br/>
            <a:r>
              <a:t>Fuzzy RDD is</a:t>
            </a:r>
            <a:br/>
            <a:r>
              <a:t>the probability</a:t>
            </a:r>
            <a:br/>
            <a:r>
              <a:t>of assignment</a:t>
            </a:r>
          </a:p>
          <a:p>
            <a:pPr/>
            <a:r>
              <a:t>Enrollment</a:t>
            </a:r>
            <a:br/>
            <a:r>
              <a:t>increases</a:t>
            </a:r>
            <a:br/>
            <a:r>
              <a:t>by 0.388 </a:t>
            </a:r>
            <a:br/>
            <a:r>
              <a:t>percentage</a:t>
            </a:r>
            <a:br/>
            <a:r>
              <a:t>points at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  <p:pic>
        <p:nvPicPr>
          <p:cNvPr id="2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3854" y="2800936"/>
            <a:ext cx="13629123" cy="10553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56" name="Takeawa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Takeaway</a:t>
            </a:r>
          </a:p>
          <a:p>
            <a:pPr/>
            <a:r>
              <a:t>DAG</a:t>
            </a:r>
          </a:p>
          <a:p>
            <a:pPr/>
            <a:r>
              <a:t>Visualization of RDD</a:t>
            </a:r>
          </a:p>
          <a:p>
            <a:pPr/>
            <a:r>
              <a:t>Sharp RDD</a:t>
            </a:r>
          </a:p>
          <a:p>
            <a:pPr/>
            <a:r>
              <a:t>Fuzzy RDD</a:t>
            </a:r>
          </a:p>
          <a:p>
            <a:pPr/>
            <a:r>
              <a:t>Challenges to Identification</a:t>
            </a:r>
          </a:p>
          <a:p>
            <a:pPr/>
            <a:r>
              <a:t>Example: Close Elections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18" name="Hoekstra (2009) utilizes running var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3792"/>
            </a:pPr>
            <a:r>
              <a:t>Hoekstra (2009) utilizes running variable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The SAT score as the running variable and the admission cutoff as the cutoff rule </a:t>
            </a:r>
            <a14:m>
              <m:oMath>
                <m:sSub>
                  <m:e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, where </a:t>
            </a:r>
            <a14:m>
              <m:oMath>
                <m:sSub>
                  <m:e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is determined by the admissions department and re-centered to zero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The bins size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Regular intervals to assess the probability of admission along the running variable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Each dot represents the probability of admission within the bin/interval of SAT scores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The functional form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There are two curved lines (not linear), with one line fitted on each side of the cutoff score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The functional form here is takes on a higher order terms (such as </a:t>
            </a:r>
            <a14:m>
              <m:oMath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sup>
                </m:sSup>
              </m:oMath>
            </a14:m>
            <a:r>
              <a:t>)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21" name="Imagine two students with an SAT score of 1240 and 125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Imagine two students with an SAT score of 1240 and 1250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It is likely that these two particular student differ quite a bit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However, if we have hundreds of students with SAT scores of 1240 and 1250, these students are less likely to have differences among observed and unobserved characteristics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Reflection Questions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Should students with SAT scores of 1240 and 1250 differ that much in large samples?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Do administrators know of a large jump in ability at the cutoff or is the natural ability continuous around the cutoff?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24" name="2nd Stage with  Fuzzy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2nd Stage with </a:t>
            </a:r>
            <a:br/>
            <a:r>
              <a:t>Fuzzy RDD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Admission into</a:t>
            </a:r>
            <a:br/>
            <a:r>
              <a:t>the state flagship</a:t>
            </a:r>
            <a:br/>
            <a:r>
              <a:t>university increased</a:t>
            </a:r>
            <a:br/>
            <a:r>
              <a:t>earnings by </a:t>
            </a:r>
            <a:br/>
            <a14:m>
              <m:oMath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0.095</m:t>
                    </m:r>
                  </m:sup>
                </m:sSup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0.1</m:t>
                </m:r>
              </m:oMath>
            </a14:m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Depending upon the</a:t>
            </a:r>
            <a:br/>
            <a:r>
              <a:t>window size, earnings</a:t>
            </a:r>
            <a:br/>
            <a:r>
              <a:t>increased by 7.4% to</a:t>
            </a:r>
            <a:br/>
            <a:r>
              <a:t>11.1% ten to fifteen</a:t>
            </a:r>
            <a:br/>
            <a:r>
              <a:t>years after admission</a:t>
            </a:r>
          </a:p>
        </p:txBody>
      </p:sp>
      <p:pic>
        <p:nvPicPr>
          <p:cNvPr id="225" name="Chart, scatter chartDescription automatically generated" descr="Chart, scatter chartDescription automatically generate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2719" y="3631662"/>
            <a:ext cx="13666348" cy="9899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ata Requirement for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Requirement for RDD</a:t>
            </a:r>
          </a:p>
        </p:txBody>
      </p:sp>
      <p:sp>
        <p:nvSpPr>
          <p:cNvPr id="228" name="Acquiring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Acquiring Data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Acquiring can be very challenges, especially for administrative data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Hoekstra (2009) had gain trust and build relationships with program administrators 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This is not too different from federal evaluations when working with program staff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The secret sauce of RDD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Gaining access to subject-matter experts on the data and the data itself requires a lot of soft skills (e.g.: building trust and relationships) 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It take a lot time compared to downloading publicly available data and reading documentation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ata Requirement of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Requirement of RDD</a:t>
            </a:r>
          </a:p>
        </p:txBody>
      </p:sp>
      <p:sp>
        <p:nvSpPr>
          <p:cNvPr id="231" name="Where do we find jump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 we find jumps?</a:t>
            </a:r>
          </a:p>
          <a:p>
            <a:pPr lvl="1"/>
            <a:r>
              <a:t>We can find jumps embedded in arbitrary rules set by people</a:t>
            </a:r>
          </a:p>
          <a:p>
            <a:pPr lvl="1"/>
            <a:r>
              <a:t>It is possible that firms and government agencies are sitting unknowingly on top of lots of data that can be utilized for an RDD</a:t>
            </a:r>
          </a:p>
          <a:p>
            <a:pPr/>
            <a:r>
              <a:t>Key Points</a:t>
            </a:r>
          </a:p>
          <a:p>
            <a:pPr lvl="1"/>
            <a:r>
              <a:t>The assignment rule or cutoff rule (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) needs to be free from manipulation</a:t>
            </a:r>
          </a:p>
          <a:p>
            <a:pPr lvl="1"/>
            <a:r>
              <a:t>We need lots of data around the cutoff and its a main feature of RDD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36" name="The first type of RDD we will  discuss is the Sharp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first type of RDD we will </a:t>
            </a:r>
            <a:br/>
            <a:r>
              <a:t>discuss is the Sharp RDD</a:t>
            </a:r>
          </a:p>
          <a:p>
            <a:pPr/>
            <a:r>
              <a:t>Why is it called Sharp RDD?</a:t>
            </a:r>
          </a:p>
          <a:p>
            <a:pPr lvl="1"/>
            <a:r>
              <a:t>Because the assignment </a:t>
            </a:r>
            <a:br/>
            <a:r>
              <a:t>rule is </a:t>
            </a:r>
            <a:r>
              <a:rPr b="1" i="1"/>
              <a:t>deterministic</a:t>
            </a:r>
            <a:r>
              <a:t> of </a:t>
            </a:r>
            <a:br/>
            <a:r>
              <a:t>assignment</a:t>
            </a:r>
          </a:p>
          <a:p>
            <a:pPr lvl="1"/>
            <a14:m>
              <m:oMath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and </a:t>
            </a:r>
            <a:br/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</p:txBody>
      </p:sp>
      <p:pic>
        <p:nvPicPr>
          <p:cNvPr id="237" name="Picture 27" descr="Picture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752" y="3411767"/>
            <a:ext cx="14159460" cy="9409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40" name="Sharp RDD status is deterministic and a discontinuous function of 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Sharp RDD status is deterministic and a discontinuous function of X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eqArr>
                    <m:eqArrPr>
                      <m:ctrl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e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e>
                  </m:eqArr>
                </m:oMath>
              </m:oMathPara>
            </a14:m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is our known threshold or cutoff rule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14:m>
              <m:oMath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perfectly predicts assignment into treatment or control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Key Point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There is </a:t>
            </a:r>
            <a:r>
              <a:rPr b="1" i="1"/>
              <a:t>no overlap</a:t>
            </a:r>
            <a:r>
              <a:t> between treatment and control in Sharp RDD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 </a:t>
            </a:r>
          </a:p>
        </p:txBody>
      </p:sp>
      <p:sp>
        <p:nvSpPr>
          <p:cNvPr id="243" name="Potential Outcome No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Potential Outcome Notation</a:t>
            </a:r>
          </a:p>
        </p:txBody>
      </p:sp>
      <p:sp>
        <p:nvSpPr>
          <p:cNvPr id="244" name="Assume constant treatment effects or homogenous treatment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Assume constant treatment effects or homogenous treatment effects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m:oMathPara>
            </a14:m>
          </a:p>
          <a:p>
            <a:pPr/>
            <a:r>
              <a:t>This gives us a switching equation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 </a:t>
            </a:r>
          </a:p>
        </p:txBody>
      </p:sp>
      <p:sp>
        <p:nvSpPr>
          <p:cNvPr id="247" name="Potential Outcome No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Potential Outcome Notation</a:t>
            </a:r>
          </a:p>
        </p:txBody>
      </p:sp>
      <p:sp>
        <p:nvSpPr>
          <p:cNvPr id="248" name="The treatment effect parameter,  , is the discontinuity in the conditional expectation fun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treatment effect parameter,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, is the discontinuity in the conditional expectation function</a:t>
            </a:r>
          </a:p>
          <a:p>
            <a:pPr lvl="1"/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Low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lim</m:t>
                    </m:r>
                  </m:e>
                  <m:lim>
                    <m:sSub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lim>
                </m:limLow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limLow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lim</m:t>
                    </m:r>
                  </m:e>
                  <m:lim>
                    <m:sSub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lim>
                </m:limLow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br/>
            <a:r>
              <a:t>  </a:t>
            </a:r>
            <a14:m>
              <m:oMath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Low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lim</m:t>
                    </m:r>
                  </m:e>
                  <m:lim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lim>
                </m:limLow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limLow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lim</m:t>
                    </m:r>
                  </m:e>
                  <m:lim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lim>
                </m:limLow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/>
            <a:r>
              <a:t>We can identify the causal effect by approaching the limit from both sides of the running variable at the cutoff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verview of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RDD</a:t>
            </a:r>
          </a:p>
        </p:txBody>
      </p:sp>
      <p:sp>
        <p:nvSpPr>
          <p:cNvPr id="159" name="Intuition of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Intuition of RDD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Units around an arbitrarily defined cutoff are similar to one another along a continuous variable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We expect to see a discontinuous jump in the outcome at the cutoff along the running variable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We can calculate an average treatment effect for this subpopulation around the cutoff (LATE)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Growth in popularity in recent years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Ever since Black (1999) utilizes a RDD with geographic discontinuities for school zoning districts to estimate willingness to pay for “better” schools, RDD has grown in popularity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Lee and Lemieux (2010) practical guide has been cited thousands of times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51" name="Local Average Treatment Effects (LAT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Local Average Treatment Effects (LATE)</a:t>
            </a:r>
          </a:p>
        </p:txBody>
      </p:sp>
      <p:sp>
        <p:nvSpPr>
          <p:cNvPr id="252" name="is interpreted as a local estimate of the treatment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14:m>
              <m:oMath>
                <m:sSub>
                  <m:e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</m:oMath>
            </a14:m>
            <a:r>
              <a:t> is interpreted as a local estimate of the treatment effects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Why? Because we </a:t>
            </a:r>
            <a:r>
              <a:rPr b="1" i="1"/>
              <a:t>only have overlap at the limit</a:t>
            </a:r>
            <a:r>
              <a:t> between treatment and control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Only identifying causal effects on a subpopulation is very similar to IV compliers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In Sharp RDD, our subpopulation is not compliers, 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Our subpopulation is at the limit as </a:t>
            </a:r>
            <a14:m>
              <m:oMath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from both sides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We do not have overlap beyond the limit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55" name="Continuity Assumption plus Stata Exercis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Continuity Assumption plus Stata Exercise</a:t>
            </a:r>
          </a:p>
        </p:txBody>
      </p:sp>
      <p:sp>
        <p:nvSpPr>
          <p:cNvPr id="256" name="The key assumption in Sharp RDD is the continuity assump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The key assumption in Sharp RDD is the continuity assumption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That is saying that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are smooth continuous functions of </a:t>
            </a: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</a:p>
          <a:p>
            <a:pPr lvl="2" marL="1426463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The continuity assumption rules out observed and unobserved omitted variable bias at the cutoff, since confounders are continuous at the cutoff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Key Point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rPr b="1" i="1"/>
              <a:t>In the absence of treatment</a:t>
            </a:r>
            <a:r>
              <a:t> the functions would remain </a:t>
            </a:r>
            <a:r>
              <a:rPr b="1" i="1"/>
              <a:t>smooth and continuous</a:t>
            </a:r>
            <a:r>
              <a:t> and no jumps would have occurred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If a discontinuous jumps occurs in any confounder (observed or unobserved), then the continuity assumption is violated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59" name="Testing the Continuity Assump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Testing the Continuity Assumption</a:t>
            </a:r>
          </a:p>
        </p:txBody>
      </p:sp>
      <p:sp>
        <p:nvSpPr>
          <p:cNvPr id="260" name="We cannot directly test the continuity assumption, but there are a few method we can emplo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We cannot directly test the continuity assumption, but there are a few method we can employ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We don’t have potential outcomes to test directly, but we can test indirectly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An SME with deep-institutional knowledge should know if something else besides the treatment is causing a jump at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Placebo tests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Testing a fake cutoff, such as </a:t>
            </a: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or </a:t>
            </a: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Testing continuity in covariates at the cutoff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Covariates should be smooth and continuous at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McCrary Test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There should be do difference in the density of observations at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63" name="Estimating the LATE using Sharp RD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Estimating the LATE using Sharp RDD</a:t>
            </a:r>
          </a:p>
        </p:txBody>
      </p:sp>
      <p:sp>
        <p:nvSpPr>
          <p:cNvPr id="264" name="There are a few ways to estimate the LATE using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There are a few ways to estimate the LATE using RDD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This will require specification tests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Transforming the cutoff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Global vs Local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What is your window and what are your bins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Functional Forms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Linear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Pth-order polynomial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Non-parametric kernel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67" name="Estimating Sharp RD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Estimating Sharp RDD</a:t>
            </a:r>
          </a:p>
        </p:txBody>
      </p:sp>
      <p:sp>
        <p:nvSpPr>
          <p:cNvPr id="268" name="3 Step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Steps</a:t>
            </a:r>
          </a:p>
          <a:p>
            <a:pPr lvl="1"/>
            <a:r>
              <a:t>Step 1: Recenter your running variable</a:t>
            </a:r>
          </a:p>
          <a:p>
            <a:pPr lvl="1"/>
            <a:r>
              <a:t>Step 2: Local vs Global (Variance-Bias Trade Off)</a:t>
            </a:r>
          </a:p>
          <a:p>
            <a:pPr lvl="1"/>
            <a:r>
              <a:t>Step 3: Functional 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71" name="1st Step: Transform running varia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1st Step: Transform running variable</a:t>
            </a:r>
          </a:p>
        </p:txBody>
      </p:sp>
      <p:sp>
        <p:nvSpPr>
          <p:cNvPr id="272" name="The first step is to transform the running var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The first step is to transform the running variable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Recenter the running variable around the cutoff </a:t>
            </a:r>
            <a14:m>
              <m:oMath>
                <m:sSub>
                  <m:e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This only changes the intercept, not </a:t>
            </a:r>
            <a14:m>
              <m:oMath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</m:oMath>
            </a14:m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For example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65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ε</m:t>
                  </m:r>
                </m:oMath>
              </m:oMathPara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65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ε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65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ε</m:t>
                  </m:r>
                </m:oMath>
              </m:oMathPara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ε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65</m:t>
                </m:r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75" name="Step 2: Global vs Loc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2: Global vs Local</a:t>
            </a:r>
          </a:p>
        </p:txBody>
      </p:sp>
      <p:sp>
        <p:nvSpPr>
          <p:cNvPr id="276" name="Also known as Variance-Bias Trade-o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215" indent="-585215" defTabSz="2340805">
              <a:spcBef>
                <a:spcPts val="4300"/>
              </a:spcBef>
              <a:defRPr sz="4608"/>
            </a:pPr>
            <a:r>
              <a:t>Also known as Variance-Bias Trade-off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Global typically means all of the data you have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Local typically means restricting the data to a specified window around the cutoff</a:t>
            </a:r>
          </a:p>
          <a:p>
            <a:pPr lvl="1" marL="1170431" indent="-585215" defTabSz="2340805">
              <a:spcBef>
                <a:spcPts val="4300"/>
              </a:spcBef>
              <a:defRPr sz="4608"/>
            </a:pPr>
            <a:r>
              <a:t>We lose observations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You typically want to focus on the local</a:t>
            </a:r>
          </a:p>
          <a:p>
            <a:pPr lvl="1" marL="1170431" indent="-585215" defTabSz="2340805">
              <a:spcBef>
                <a:spcPts val="4300"/>
              </a:spcBef>
              <a:defRPr sz="4608"/>
            </a:pPr>
            <a:r>
              <a:t>However, it is good to include for specification tests</a:t>
            </a:r>
          </a:p>
          <a:p>
            <a:pPr lvl="1" marL="1170431" indent="-585215" defTabSz="2340805">
              <a:spcBef>
                <a:spcPts val="4300"/>
              </a:spcBef>
              <a:defRPr sz="4608"/>
            </a:pPr>
            <a:r>
              <a:t>Global regression may influence your averages on both sides of the cutoff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79" name="Step 3: Functional For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</a:t>
            </a:r>
          </a:p>
        </p:txBody>
      </p:sp>
      <p:sp>
        <p:nvSpPr>
          <p:cNvPr id="280" name="What is the functional form, specification, or data-generation proces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160" indent="-518160" defTabSz="2072588">
              <a:spcBef>
                <a:spcPts val="3800"/>
              </a:spcBef>
              <a:defRPr sz="4080"/>
            </a:pPr>
            <a:r>
              <a:t>What is the functional form, specification, or data-generation process?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If we do not properly specify the functional form, we may estimate spurious discontinuous jumps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The jumps may not exist since the data-generation process was in a different function form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The data-generation process could have been: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Linear specification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14:m>
              <m:oMath>
                <m:sSup>
                  <m:e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specification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Non-parametric specification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83" name="Step 3: Functional For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</a:t>
            </a:r>
          </a:p>
        </p:txBody>
      </p:sp>
      <p:sp>
        <p:nvSpPr>
          <p:cNvPr id="284" name="Figure 6.9 shows what happens when you  incorrectly specify the functional fo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Figure 6.9 shows what</a:t>
            </a:r>
            <a:br/>
            <a:r>
              <a:t>happens when you </a:t>
            </a:r>
            <a:br/>
            <a:r>
              <a:t>incorrectly specify the</a:t>
            </a:r>
            <a:br/>
            <a:r>
              <a:t>functional form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Here we use a linear</a:t>
            </a:r>
            <a:br/>
            <a:r>
              <a:t>functional form when the </a:t>
            </a:r>
            <a:br/>
            <a:r>
              <a:t>data-generation process</a:t>
            </a:r>
            <a:br/>
            <a:r>
              <a:t>was non-linear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Using a linear functional</a:t>
            </a:r>
            <a:br/>
            <a:r>
              <a:t>form on a </a:t>
            </a:r>
            <a14:m>
              <m:oMath>
                <m:sSup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</a:t>
            </a:r>
            <a:br/>
            <a:r>
              <a:t>polynomial will result in a</a:t>
            </a:r>
            <a:br/>
            <a:r>
              <a:t>spurious discontinuous</a:t>
            </a:r>
            <a:br/>
            <a:r>
              <a:t>jump at </a:t>
            </a:r>
            <a14:m>
              <m:oMath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endParaRPr sz="4800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2182" y="3321926"/>
            <a:ext cx="13230121" cy="10109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88" name="Step 3: Functional For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</a:t>
            </a:r>
          </a:p>
        </p:txBody>
      </p:sp>
      <p:sp>
        <p:nvSpPr>
          <p:cNvPr id="289" name="What happens when the data-generation process is non-linea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What happens when the data-generation process is non-linear?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:r>
              <a:t>Use </a:t>
            </a:r>
            <a14:m>
              <m:oMath>
                <m:sSup>
                  <m:e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:r>
              <a:t>Use non-parametric kernel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If we have a non-linear specification (or relationship)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If we have </a:t>
            </a:r>
            <a14:m>
              <m:oMath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as a smooth, continuous function, we fit the model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 marL="975360" indent="-487680" defTabSz="1950671">
              <a:spcBef>
                <a:spcPts val="3600"/>
              </a:spcBef>
              <a:defRPr sz="3840"/>
            </a:pPr>
            <a:r>
              <a:t>Use  </a:t>
            </a:r>
            <a14:m>
              <m:oMath>
                <m:sSup>
                  <m:e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 or non-parametric kernel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 Takea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Takeaway</a:t>
            </a:r>
          </a:p>
        </p:txBody>
      </p:sp>
      <p:sp>
        <p:nvSpPr>
          <p:cNvPr id="162" name="Pro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Pros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The most credible quasi-experimental design strategy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Most assumptions are directly or indirectly testable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Graphical approach to an identification strategy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Cons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You need deep institutional knowledge about the treatment, cutoff/threshold, running variable, and outcomes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LATE cannot be extrapolated to the general population, only those around the cutoff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You need lots of data around the cutoff/threshold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92" name="Step 3: Functional Form -   or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</a:t>
            </a:r>
          </a:p>
        </p:txBody>
      </p:sp>
      <p:sp>
        <p:nvSpPr>
          <p:cNvPr id="293" name="Using a   order model f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a </a:t>
            </a:r>
            <a14:m>
              <m:oMath>
                <m:sSup>
                  <m:e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model for </a:t>
            </a:r>
            <a14:m>
              <m:oMath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Sup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/>
            <a:r>
              <a:t>Key Note:</a:t>
            </a:r>
          </a:p>
          <a:p>
            <a:pPr lvl="1"/>
            <a:r>
              <a:t>Higher-order polynomials may result in overfitting which introduces bias</a:t>
            </a:r>
          </a:p>
          <a:p>
            <a:pPr lvl="1"/>
            <a:r>
              <a:t>German and Imbens (2019) suggest using linear or quadratic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for local linear regressions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96" name="Step 3: Functional Form -   or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</a:t>
            </a:r>
          </a:p>
        </p:txBody>
      </p:sp>
      <p:sp>
        <p:nvSpPr>
          <p:cNvPr id="297" name="Huntington-Klein (2021) provides a nice example of  overspecification with higher polynomial ord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Huntington-Klein (2021) provides</a:t>
            </a:r>
            <a:br/>
            <a:r>
              <a:t>a nice example of </a:t>
            </a:r>
            <a:br/>
            <a:r>
              <a:t>overspecification with higher</a:t>
            </a:r>
            <a:br/>
            <a:r>
              <a:t>polynomial orders</a:t>
            </a:r>
          </a:p>
          <a:p>
            <a:pPr/>
            <a:r>
              <a:t>Try to stick with linear or </a:t>
            </a:r>
            <a:br/>
            <a:r>
              <a:t>quadratic</a:t>
            </a:r>
          </a:p>
        </p:txBody>
      </p:sp>
      <p:pic>
        <p:nvPicPr>
          <p:cNvPr id="29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1891" y="4640986"/>
            <a:ext cx="13076637" cy="8394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01" name="Step 3: Functional Form -   or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</a:t>
            </a:r>
          </a:p>
        </p:txBody>
      </p:sp>
      <p:sp>
        <p:nvSpPr>
          <p:cNvPr id="302" name="Allow for   to differ on both sides of the cuto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Allow for </a:t>
            </a:r>
            <a14:m>
              <m:oMath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to differ on both sides of the cutoff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5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5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</m:oMath>
              </m:oMathPara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</m:oMath>
              </m:oMathPara>
            </a14:m>
          </a:p>
          <a:p>
            <a:pPr lvl="1"/>
            <a:r>
              <a:t>Where </a:t>
            </a:r>
            <a14:m>
              <m:oMath>
                <m:sSub>
                  <m:e>
                    <m:limUpp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lim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  <a:r>
              <a:t>Using potential outcomes switching equation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p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p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05" name="Step 3: Functional Form -   or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</a:t>
            </a:r>
          </a:p>
        </p:txBody>
      </p:sp>
      <p:sp>
        <p:nvSpPr>
          <p:cNvPr id="306" name="Derive the regression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Derive the regression model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/>
            <a:r>
              <a:t>We interact the continuous variable, </a:t>
            </a:r>
            <a14:m>
              <m:oMath>
                <m:limUpp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lim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˜</m:t>
                    </m:r>
                  </m:lim>
                </m:limUpp>
              </m:oMath>
            </a14:m>
            <a:r>
              <a:t> with our treatment variable </a:t>
            </a:r>
            <a14:m>
              <m:oMath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</a:p>
          <a:p>
            <a:pPr lvl="1"/>
            <a:r>
              <a:t>Allows for a discontinuous jump and </a:t>
            </a:r>
            <a14:m>
              <m:oMath>
                <m:sSup>
                  <m:e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</a:t>
            </a:r>
          </a:p>
          <a:p>
            <a:pPr lvl="1"/>
            <a:r>
              <a:t>Our treatment effect of interest is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 at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09" name="Step 3: Functional Form - Non-parametric Kern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Non-parametric Kernel</a:t>
            </a:r>
          </a:p>
        </p:txBody>
      </p:sp>
      <p:sp>
        <p:nvSpPr>
          <p:cNvPr id="310" name="The other non-linear option is a non-parametric kern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The other non-linear option is a non-parametric kernel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German and Imbens (2019) suggest avoiding 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polynomials beyond quadratic when estimating local regressions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Kernel regressions are an alternative to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polynomials, but there are draw backs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Kernel Regression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A kernel is a function describing how values are weighted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A kernel regression is a weighted regression within a specified window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13" name="Step 3: Functional Form - Non-parametric Kern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Non-parametric Kernel</a:t>
            </a:r>
          </a:p>
        </p:txBody>
      </p:sp>
      <p:sp>
        <p:nvSpPr>
          <p:cNvPr id="314" name="A rectangle kernel gives the same weight within the bandwidth (window) along the running var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rectangle kernel gives</a:t>
            </a:r>
            <a:br/>
            <a:r>
              <a:t>the same weight within</a:t>
            </a:r>
            <a:br/>
            <a:r>
              <a:t>the bandwidth (window)</a:t>
            </a:r>
            <a:br/>
            <a:r>
              <a:t>along the running variable</a:t>
            </a:r>
            <a:br/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</a:p>
          <a:p>
            <a:pPr/>
            <a:r>
              <a:t>You can see that the true</a:t>
            </a:r>
            <a:br/>
            <a:r>
              <a:t>discontinuous jump is</a:t>
            </a:r>
            <a:br/>
            <a14:m>
              <m:oMath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t>, but the rectangle kernel</a:t>
            </a:r>
            <a:br/>
            <a:r>
              <a:t>estimates </a:t>
            </a:r>
            <a14:m>
              <m:oMath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</m:oMath>
            </a14:m>
            <a:r>
              <a:t>, which is </a:t>
            </a:r>
            <a:br/>
            <a:r>
              <a:t>upwards biased</a:t>
            </a:r>
          </a:p>
        </p:txBody>
      </p:sp>
      <p:pic>
        <p:nvPicPr>
          <p:cNvPr id="315" name="Picture 28" descr="Picture 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0524" y="4226357"/>
            <a:ext cx="13512789" cy="8945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18" name="Step 3: Functional Form - Non-parametric Kern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Non-parametric Kernel</a:t>
            </a:r>
          </a:p>
        </p:txBody>
      </p:sp>
      <p:sp>
        <p:nvSpPr>
          <p:cNvPr id="319" name="A triangular kernel gives more weight within the bandwidth (window) as the running variable    gets closer to the cuto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triangular kernel gives</a:t>
            </a:r>
            <a:br/>
            <a:r>
              <a:t>more weight within the</a:t>
            </a:r>
            <a:br/>
            <a:r>
              <a:t>bandwidth (window) as</a:t>
            </a:r>
            <a:br/>
            <a:r>
              <a:t>the running variable </a:t>
            </a:r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</a:t>
            </a:r>
            <a:br/>
            <a:r>
              <a:t>gets closer to the cutoff</a:t>
            </a:r>
          </a:p>
          <a:p>
            <a:pPr/>
            <a:r>
              <a:t>One way to deal with the</a:t>
            </a:r>
            <a:br/>
            <a:r>
              <a:t>boundary issue is to run</a:t>
            </a:r>
            <a:br/>
            <a:r>
              <a:t>a local linear nonparametric</a:t>
            </a:r>
            <a:br/>
            <a:r>
              <a:t>regression (Hahn, Todd,</a:t>
            </a:r>
            <a:br/>
            <a:r>
              <a:t>and Klaauw, 2001)</a:t>
            </a:r>
          </a:p>
        </p:txBody>
      </p:sp>
      <p:pic>
        <p:nvPicPr>
          <p:cNvPr id="320" name="Picture 29" descr="Picture 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9944" y="4186386"/>
            <a:ext cx="14231181" cy="687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23" name="Step 3: Functional Form - Non-parametric Kern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Non-parametric Kernel</a:t>
            </a:r>
          </a:p>
        </p:txBody>
      </p:sp>
      <p:sp>
        <p:nvSpPr>
          <p:cNvPr id="324" name="A typical kernel regression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A typical kernel regression is</a:t>
            </a:r>
            <a:br/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limUp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lim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limUp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lim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∑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f>
                  <m:fPr>
                    <m:ctrlP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num>
                  <m:den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den>
                </m:f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Where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∑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just minimizing the sum of squares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Where </a:t>
            </a:r>
            <a14:m>
              <m:oMath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f>
                  <m:fPr>
                    <m:ctrlP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num>
                  <m:den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den>
                </m:f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our kernel function and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is our width of the window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Where </a:t>
            </a:r>
            <a14:m>
              <m:oMath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binary function (on-off switch)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27" name="Infere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Inference</a:t>
            </a:r>
          </a:p>
        </p:txBody>
      </p:sp>
      <p:sp>
        <p:nvSpPr>
          <p:cNvPr id="328" name="The standard practice in RDD is to estimate the causal effects using local polynomial regressions around the cutoff (this include p=1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The standard practice in RDD is to estimate the causal effects using local polynomial regressions around the cutoff (this include p=1)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Variance-Bias Trade-off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If you narrow a window enough, you will minimize misspecification bias, but</a:t>
            </a:r>
            <a:br/>
            <a:r>
              <a:t>you will have larger variance due to smaller sample size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Expand the window will reduce variance, but increase misspecification bias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What if the window cannot be narrowed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Heteroskedasticity-robust confidence intervals (RDHonest in R)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May use random inference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31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32" name="What is the impact of universal health insurance for the elderl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What is the impact of universal health insurance for the elderly?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Does better insurance cause better health outcomes?  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There is a lot self-selection into health insurance or higher quality insurance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Card, et al. (2008) find that Medicare increases access to health insurance for underserved groups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Running variable and cutoff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Age is the running variable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Sharp cutoff at age of 65 for Medicare eligibility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If the continuity assumption holds, then there is a discontinuous jump in health insurance at age 65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Takea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Takeaway</a:t>
            </a:r>
          </a:p>
        </p:txBody>
      </p:sp>
      <p:sp>
        <p:nvSpPr>
          <p:cNvPr id="165" name="Assumptions of RD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Assumptions of RDD</a:t>
            </a:r>
          </a:p>
        </p:txBody>
      </p:sp>
      <p:sp>
        <p:nvSpPr>
          <p:cNvPr id="166" name="Continuity Assumption (Sharp and Fuzzy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Continuity Assumption (Sharp and Fuzzy)</a:t>
            </a:r>
          </a:p>
          <a:p>
            <a:pPr lvl="2"/>
            <a:r>
              <a:t>This is indirectly testable by looking for bunching around the cutoff</a:t>
            </a:r>
          </a:p>
          <a:p>
            <a:pPr/>
            <a:r>
              <a:t>Fuzzy RDD Only</a:t>
            </a:r>
          </a:p>
          <a:p>
            <a:pPr lvl="1"/>
            <a:r>
              <a:t>Exclusion Restriction Assumption - not testable</a:t>
            </a:r>
          </a:p>
          <a:p>
            <a:pPr lvl="1"/>
            <a:r>
              <a:t>Monotonicity Assumption - testable</a:t>
            </a:r>
          </a:p>
          <a:p>
            <a:pPr lvl="1"/>
            <a:r>
              <a:t>Non-Zero 1st Stage Assumption - testable</a:t>
            </a:r>
          </a:p>
          <a:p>
            <a:pPr lvl="1"/>
            <a:r>
              <a:t>Stable Unit Treatment Value Assumption (SUTVA) - not testable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35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36" name="The authors specify the model for causal effect of health-care insurance on health-care utiliz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The authors specify the model for causal effect of health-care insurance on health-care utilization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limLow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lim>
                </m:limLow>
                <m:sSubSup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bSup>
                <m:sSup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p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:r>
              <a:t>Where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is individual, </a:t>
            </a:r>
            <a14:m>
              <m:oMath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  <a:r>
              <a:t> is socioeconomic status, and </a:t>
            </a:r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is age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is health care usage 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is a set of covariates 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smooth function representing the age profiles of outcome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for group </a:t>
            </a:r>
            <a14:m>
              <m:oMath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bSup>
              </m:oMath>
            </a14:m>
            <a:r>
              <a:t> are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number of characteristics of insurance coverage, such as copayments, etc.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39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40" name="Let’s assume that insurance can be characterized by two characteristics (k=2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Let’s assume that insurance can be characterized by two characteristics (k=2)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>
                <m:sSup>
                  <m:e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p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t> is any coverage (0,1) and </a:t>
            </a:r>
            <a14:m>
              <m:oMath>
                <m:sSup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insurance generosity (0,1)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Card, Dobkin, and Maestas (2008) estimate the following two equations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a14:m>
            <a:r>
              <a:t> 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Para>
                <m:oMathParaPr>
                  <m:jc m:val="left"/>
                </m:oMathParaPr>
                <m:oMath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Where </a:t>
            </a:r>
            <a14:m>
              <m:oMath>
                <m:sSubSup>
                  <m:e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bSup>
              </m:oMath>
            </a14:m>
            <a:r>
              <a:t> are group-specific coefficients of the set of covariates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Where </a:t>
            </a:r>
            <a14:m>
              <m:oMath>
                <m:sSub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bSup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smooth age profiles of group </a:t>
            </a:r>
            <a14:m>
              <m:oMath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is a binary equal to 1 if respondent is greater than or equal to 65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43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44" name="Let’s combine our 3 equ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defTabSz="1804370">
              <a:spcBef>
                <a:spcPts val="3300"/>
              </a:spcBef>
              <a:defRPr sz="3552"/>
            </a:pPr>
            <a:r>
              <a:t>Let’s combine our 3 equations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p>
                  </m:sSubSup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p>
                  </m:sSubSup>
                </m:oMath>
              </m:oMathPara>
            </a14:m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the reduced form age profile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Where </a:t>
            </a:r>
            <a14:m>
              <m:oMath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p>
                </m:sSubSup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s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s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The magnitude depends upon the size of insurance changes at 65 </a:t>
            </a:r>
            <a14:m>
              <m:oMath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Sup>
                  <m:e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a14:m>
            <a:r>
              <a:t> and </a:t>
            </a:r>
            <a14:m>
              <m:oMath>
                <m:sSubSup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on the associated causal effects of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902208" indent="-451104" defTabSz="1804370">
              <a:spcBef>
                <a:spcPts val="3300"/>
              </a:spcBef>
              <a:defRPr sz="3552"/>
            </a:pPr>
            <a14:m>
              <m:oMath>
                <m:sSub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p>
                </m:sSubSup>
              </m:oMath>
            </a14:m>
            <a:r>
              <a:t> is a linear combination of discontinuities in coverage and generosity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14:m>
              <m:oMath>
                <m:sSub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p>
                </m:sSubSup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sSub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sSub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  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47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48" name="12.3% of the sample of 63-64 year olds had Medicare which is likely due to disability (1)  and Medicare jumps almost 60 percentage points at 65 (2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12.3% of the sample</a:t>
            </a:r>
            <a:br/>
            <a:r>
              <a:t>of 63-64 year olds</a:t>
            </a:r>
            <a:br/>
            <a:r>
              <a:t>had Medicare</a:t>
            </a:r>
            <a:br/>
            <a:r>
              <a:t>which is likely due to</a:t>
            </a:r>
            <a:br/>
            <a:r>
              <a:t>disability (1)  and Medicare</a:t>
            </a:r>
            <a:br/>
            <a:r>
              <a:t>jumps almost 60 percentage</a:t>
            </a:r>
            <a:br/>
            <a:r>
              <a:t>points at 65 (2)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Any insurance jumps 9.5</a:t>
            </a:r>
            <a:br/>
            <a:r>
              <a:t>percentage points (3) and</a:t>
            </a:r>
            <a:br/>
            <a:r>
              <a:t>-2.9 percentage point drop</a:t>
            </a:r>
            <a:br/>
            <a:r>
              <a:t>in private coverage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Non-white high school </a:t>
            </a:r>
            <a:br/>
            <a:r>
              <a:t>dropouts experience a </a:t>
            </a:r>
            <a:br/>
            <a:r>
              <a:t>21.5 percentage points </a:t>
            </a:r>
            <a:br/>
            <a:r>
              <a:t>increase in any insurance</a:t>
            </a:r>
          </a:p>
        </p:txBody>
      </p:sp>
      <p:pic>
        <p:nvPicPr>
          <p:cNvPr id="3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0636" y="3306647"/>
            <a:ext cx="16331862" cy="1036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52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53" name="Testing continuity assumption indirect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Testing continuity assumption indirectly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We observe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before 65</a:t>
            </a:r>
            <a:br/>
            <a:r>
              <a:t>and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for 65+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14:m>
              <m:oMathPara>
                <m:oMathParaPr>
                  <m:jc m:val="left"/>
                </m:oMathParaPr>
                <m:oMath>
                  <m:limLow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lim</m:t>
                      </m:r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lim>
                  </m:limLow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limLow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lim</m:t>
                      </m:r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65</m:t>
                      </m:r>
                    </m:lim>
                  </m:limLow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p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Test employment, since it could be</a:t>
            </a:r>
            <a:br/>
            <a:r>
              <a:t>confounding and discontinuous at 65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Jumps in employment measures are</a:t>
            </a:r>
            <a:br/>
            <a:r>
              <a:t>small and insignificant</a:t>
            </a:r>
          </a:p>
        </p:txBody>
      </p:sp>
      <p:pic>
        <p:nvPicPr>
          <p:cNvPr id="3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5043" y="3351377"/>
            <a:ext cx="11456012" cy="10050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57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58" name="Testing continuity assumption indirectly with employmen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Testing continuity assumption indirectly with employment </a:t>
            </a: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269" y="5007833"/>
            <a:ext cx="13279434" cy="8859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62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63" name="Jumps in access to healthcare at the cutoff but much smaller magnitud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Jumps in access to</a:t>
            </a:r>
            <a:br/>
            <a:r>
              <a:t>healthcare at the cutoff but</a:t>
            </a:r>
            <a:br/>
            <a:r>
              <a:t>much smaller magnitudes</a:t>
            </a:r>
          </a:p>
          <a:p>
            <a:pPr/>
            <a:r>
              <a:t>Delaying care last year</a:t>
            </a:r>
            <a:br/>
            <a:r>
              <a:t>drops 1.8 percentage points</a:t>
            </a:r>
            <a:br/>
            <a:r>
              <a:t>and not getting care drops</a:t>
            </a:r>
            <a:br/>
            <a:r>
              <a:t>1.3 percentage points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6404" y="3577939"/>
            <a:ext cx="14010550" cy="10111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67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68" name="There is a jump in hospital admissions at the cutoff of 6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a jump in</a:t>
            </a:r>
            <a:br/>
            <a:r>
              <a:t>hospital admissions</a:t>
            </a:r>
            <a:br/>
            <a:r>
              <a:t>at the cutoff of 65</a:t>
            </a:r>
          </a:p>
          <a:p>
            <a:pPr/>
            <a:r>
              <a:t>This is statistically</a:t>
            </a:r>
            <a:br/>
            <a:r>
              <a:t>significant across</a:t>
            </a:r>
            <a:br/>
            <a:r>
              <a:t>racial/ethnic groups</a:t>
            </a:r>
          </a:p>
          <a:p>
            <a:pPr/>
            <a:r>
              <a:t>There are bigger </a:t>
            </a:r>
            <a:br/>
            <a:r>
              <a:t>jumps in non-ER</a:t>
            </a:r>
            <a:br/>
            <a:r>
              <a:t>admissions across</a:t>
            </a:r>
            <a:br/>
            <a:r>
              <a:t>racial/ethnic groups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4611" y="3835785"/>
            <a:ext cx="16021485" cy="9547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72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73" name="We can visualize the discontinuous jumps in admission and admission for hip and knee  replacemen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visualize</a:t>
            </a:r>
            <a:br/>
            <a:r>
              <a:t>the discontinuous</a:t>
            </a:r>
            <a:br/>
            <a:r>
              <a:t>jumps in admission</a:t>
            </a:r>
            <a:br/>
            <a:r>
              <a:t>and admission for</a:t>
            </a:r>
            <a:br/>
            <a:r>
              <a:t>hip and knee </a:t>
            </a:r>
            <a:br/>
            <a:r>
              <a:t>replacements</a:t>
            </a:r>
          </a:p>
        </p:txBody>
      </p:sp>
      <p:pic>
        <p:nvPicPr>
          <p:cNvPr id="3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2263" y="3431095"/>
            <a:ext cx="15471349" cy="10200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77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78" name="We see jumps in admission for private  hospitals in C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3792"/>
            </a:pPr>
            <a:r>
              <a:t>We see jumps in</a:t>
            </a:r>
            <a:br/>
            <a:r>
              <a:t>admission for private </a:t>
            </a:r>
            <a:br/>
            <a:r>
              <a:t>hospitals in CA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We see two other patterns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A big declines in county</a:t>
            </a:r>
            <a:br/>
            <a:r>
              <a:t>hospital admissions, a </a:t>
            </a:r>
            <a:br/>
            <a:r>
              <a:t>redistribution of patients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No change in Kaiser</a:t>
            </a:r>
            <a:br/>
            <a:r>
              <a:t>HMO admissions and remain</a:t>
            </a:r>
            <a:br/>
            <a:r>
              <a:t>in managed care before and</a:t>
            </a:r>
            <a:br/>
            <a:r>
              <a:t>after 65 - no incentive to</a:t>
            </a:r>
            <a:br/>
            <a:r>
              <a:t>get high-cost Medicare </a:t>
            </a:r>
            <a:br/>
            <a:r>
              <a:t>procedures</a:t>
            </a:r>
          </a:p>
        </p:txBody>
      </p:sp>
      <p:pic>
        <p:nvPicPr>
          <p:cNvPr id="3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7235" y="3682792"/>
            <a:ext cx="14652396" cy="10264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he Takea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Takeaway</a:t>
            </a:r>
          </a:p>
        </p:txBody>
      </p:sp>
      <p:sp>
        <p:nvSpPr>
          <p:cNvPr id="169" name="Assumptions of RD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Assumptions of RDD</a:t>
            </a:r>
          </a:p>
        </p:txBody>
      </p:sp>
      <p:sp>
        <p:nvSpPr>
          <p:cNvPr id="170" name="Testing Assumptions - Continuity Assump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Testing Assumptions - Continuity Assumption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McCrary Test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Test for bunching (density) on one side of the cutoff compared to the other side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Covariate Balance Test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Covariates on observables should be balanced on both sides of the cutoff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There should be no discontinuous jumps in covariates, only the outcome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Placebo Test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Testing for discontinuous jumps in the running variable when there shouldn’t be any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384" name="Over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85" name="Fuzzy RDD differs from Sharp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 differs from Sharp RDD </a:t>
            </a:r>
          </a:p>
          <a:p>
            <a:pPr lvl="1"/>
            <a:r>
              <a:t>The running variable is no longer deterministic of assignment to treatment</a:t>
            </a:r>
          </a:p>
          <a:p>
            <a:pPr lvl="1"/>
            <a:r>
              <a:t>The running variable is probabilistic in assignment to treatment</a:t>
            </a:r>
          </a:p>
          <a:p>
            <a:pPr lvl="1"/>
            <a:r>
              <a:t>The conditional probability of treatment is discontinuous as the running variable approaches at the limit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/>
            <a:r>
              <a:t>Fuzzy RDD has a lot of similarities to Instrumental Variables</a:t>
            </a:r>
          </a:p>
          <a:p>
            <a:pPr lvl="1"/>
            <a:r>
              <a:t>Very similar assumptions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388" name="Over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89" name="The running variable is associated with the probability of assignment to treat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running variable is associated with the probability of assignment to treatment</a:t>
            </a:r>
          </a:p>
          <a:p>
            <a:pPr lvl="1"/>
            <a:r>
              <a:t>There is a discontinuous</a:t>
            </a:r>
            <a:br/>
            <a:r>
              <a:t>jump in probability to</a:t>
            </a:r>
            <a:br/>
            <a:r>
              <a:t>assignment to treatment</a:t>
            </a:r>
            <a:br/>
            <a:r>
              <a:t>at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  <p:pic>
        <p:nvPicPr>
          <p:cNvPr id="390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8183" y="5213021"/>
            <a:ext cx="14871910" cy="7364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393" name="Over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94" name="When we have an increase in probability of treatment, we have a Fuzzy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When we have an increase in probability of treatment, we have a Fuzzy RDD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14:m>
              <m:oMathPara>
                <m:oMathParaPr>
                  <m:jc m:val="left"/>
                </m:oMathParaPr>
                <m:oMath>
                  <m:limLow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lim</m:t>
                      </m:r>
                    </m:e>
                    <m:lim>
                      <m:sSub>
                        <m:e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e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lim>
                  </m:limLow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≠</m:t>
                  </m:r>
                  <m:limLow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lim</m:t>
                      </m:r>
                    </m:e>
                    <m:lim>
                      <m:sSub>
                        <m:e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e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lim>
                  </m:limLow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51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This means that the </a:t>
            </a:r>
            <a:br/>
            <a:r>
              <a:t>conditional probability of</a:t>
            </a:r>
            <a:br/>
            <a:r>
              <a:t>treatment is discontinuous </a:t>
            </a:r>
            <a:br/>
            <a:r>
              <a:t>at the cutoff in the limit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We still have our continuity </a:t>
            </a:r>
            <a:br/>
            <a:r>
              <a:t>assumption, where </a:t>
            </a:r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sSub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br/>
            <a:r>
              <a:t>and </a:t>
            </a:r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sSub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are smooth</a:t>
            </a:r>
            <a:br/>
            <a:r>
              <a:t>and continuous</a:t>
            </a:r>
            <a:endParaRPr sz="4800"/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7961" y="6980690"/>
            <a:ext cx="14201216" cy="662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398" name="The Estimat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Estimator</a:t>
            </a:r>
          </a:p>
        </p:txBody>
      </p:sp>
      <p:sp>
        <p:nvSpPr>
          <p:cNvPr id="399" name="Estimating the Fuzzy RDD is similar to IV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Estimating the Fuzzy RDD is similar to IV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e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e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den>
                  </m:f>
                </m:oMath>
              </m:oMathPara>
            </a14:m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Where our first stage is seen in the denominator and reduced form in the numerator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Estimate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We can use a 2SLS for estimating the first stage and then the 2nd stage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Think of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</m:oMath>
            </a14:m>
            <a:r>
              <a:t> as the instrument that is 1 when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and 0 when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402" name="Assump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Assumptions</a:t>
            </a:r>
          </a:p>
        </p:txBody>
      </p:sp>
      <p:sp>
        <p:nvSpPr>
          <p:cNvPr id="403" name="Continuity Assumption (Indirectly Testable)…"/>
          <p:cNvSpPr txBox="1"/>
          <p:nvPr>
            <p:ph type="body" idx="1"/>
          </p:nvPr>
        </p:nvSpPr>
        <p:spPr>
          <a:xfrm>
            <a:off x="1206500" y="3587896"/>
            <a:ext cx="21971000" cy="8916620"/>
          </a:xfrm>
          <a:prstGeom prst="rect">
            <a:avLst/>
          </a:prstGeom>
        </p:spPr>
        <p:txBody>
          <a:bodyPr/>
          <a:lstStyle/>
          <a:p>
            <a:pPr marL="384047" indent="-384047" defTabSz="1536153">
              <a:spcBef>
                <a:spcPts val="2800"/>
              </a:spcBef>
              <a:defRPr sz="3024"/>
            </a:pPr>
            <a:r>
              <a:t>Continuity Assumption (Indirectly Testable) 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14:m>
              <m:oMath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are smooth and continuous functions at </a:t>
            </a:r>
            <a14:m>
              <m:oMath>
                <m:r>
                  <a:rPr xmlns:a="http://schemas.openxmlformats.org/drawingml/2006/main" sz="3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384047" indent="-384047" defTabSz="1536153">
              <a:spcBef>
                <a:spcPts val="2800"/>
              </a:spcBef>
              <a:defRPr sz="3024"/>
            </a:pPr>
            <a:r>
              <a:t>Exclusion Restriction Assumption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14:m>
              <m:oMath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</m:oMath>
            </a14:m>
            <a:r>
              <a:t> works through </a:t>
            </a:r>
            <a14:m>
              <m:oMath>
                <m:r>
                  <a:rPr xmlns:a="http://schemas.openxmlformats.org/drawingml/2006/main" sz="3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and not other sources; the running variable is not associated with other covariates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:r>
              <a:t>Not directly testable, but we can look for discontinuous jumps in observed covariates like Card, et al. (2008)</a:t>
            </a:r>
          </a:p>
          <a:p>
            <a:pPr marL="384047" indent="-384047" defTabSz="1536153">
              <a:spcBef>
                <a:spcPts val="2800"/>
              </a:spcBef>
              <a:defRPr sz="3024"/>
            </a:pPr>
            <a:r>
              <a:t>Monotonicity Assumption (Testable)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:r>
              <a:t>Conditional probability of treatment with the running variable The running variable is increasing or decreasing but not both</a:t>
            </a:r>
          </a:p>
          <a:p>
            <a:pPr marL="384047" indent="-384047" defTabSz="1536153">
              <a:spcBef>
                <a:spcPts val="2800"/>
              </a:spcBef>
              <a:defRPr sz="3024"/>
            </a:pPr>
            <a:r>
              <a:t>Stable Unit Treatment Value Assumption (Not Testable)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:r>
              <a:t>No spillovers</a:t>
            </a:r>
          </a:p>
          <a:p>
            <a:pPr marL="384047" indent="-384047" defTabSz="1536153">
              <a:spcBef>
                <a:spcPts val="2800"/>
              </a:spcBef>
              <a:defRPr sz="3024"/>
            </a:pPr>
            <a:r>
              <a:t>Non-Zero 1st Stage Assumption (Testable)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:r>
              <a:t>There is an associated between the running variable and the conditional probability of treatment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406" name="1st Sta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1st Stage</a:t>
            </a:r>
          </a:p>
        </p:txBody>
      </p:sp>
      <p:sp>
        <p:nvSpPr>
          <p:cNvPr id="407" name="We can estimate the Fuzzy RDD in two stages or with a reduced fo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We can estimate the Fuzzy RDD in two stages or with a reduced form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1st Stage with no interaction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Sup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is 1 if </a:t>
            </a:r>
            <a14:m>
              <m:oMath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and 0 if </a:t>
            </a:r>
            <a14:m>
              <m:oMath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</m:oMath>
            </a14:m>
            <a:r>
              <a:t> is the causal effect of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on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1st Stage with interaction 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We can interact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with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to change the slope and the intercept at the cutoff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410" name="2nd Sta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2nd Stage</a:t>
            </a:r>
          </a:p>
        </p:txBody>
      </p:sp>
      <p:sp>
        <p:nvSpPr>
          <p:cNvPr id="411" name="Once we have fitted our treatment   in our 1st stage we can estimate the LATE at the cuto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Once we have fitted our treatment </a:t>
            </a:r>
            <a14:m>
              <m:oMath>
                <m:sSub>
                  <m:e>
                    <m:limUp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lim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b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in our 1st stage we can estimate the LATE at the cutoff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2nd Stage with no interaction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Intercept only changes at the cutoff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2nd Stage with interaction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Slope and intercept change at the cutoff 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414" name="Reduced For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Reduced Form</a:t>
            </a:r>
          </a:p>
        </p:txBody>
      </p:sp>
      <p:sp>
        <p:nvSpPr>
          <p:cNvPr id="415" name="If we want to skip over the full IV model, we can use a reduced fo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If we want to skip over the full IV model, we can use a reduced form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This identifies the impact of the instrument on the outcome of interest 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No interaction reduced form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Only the intercept changes at the cutoff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Sup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Interaction reduced form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Slope and the intercept changes at the cutoff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fini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Definitions</a:t>
            </a:r>
          </a:p>
        </p:txBody>
      </p:sp>
      <p:sp>
        <p:nvSpPr>
          <p:cNvPr id="173" name="Running variable or forcing variable…"/>
          <p:cNvSpPr txBox="1"/>
          <p:nvPr>
            <p:ph type="body" idx="1"/>
          </p:nvPr>
        </p:nvSpPr>
        <p:spPr>
          <a:xfrm>
            <a:off x="1206500" y="2909035"/>
            <a:ext cx="21971000" cy="9595481"/>
          </a:xfrm>
          <a:prstGeom prst="rect">
            <a:avLst/>
          </a:prstGeom>
        </p:spPr>
        <p:txBody>
          <a:bodyPr/>
          <a:lstStyle/>
          <a:p>
            <a:pPr marL="402336" indent="-402336" defTabSz="1609303">
              <a:spcBef>
                <a:spcPts val="2900"/>
              </a:spcBef>
              <a:defRPr sz="3168"/>
            </a:pPr>
            <a:r>
              <a:t>Running variable or forcing variable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continuous variable that determines treatment and control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Cutoff/threshold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assignment rule into treatment or control by an arbitrary rule along the running variable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Bandwidth/Windows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area or window around the cutoff that you are comparing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Bins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regular intervals to estimate means within the specified intervals along the running variable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Sharp RDD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running variable is deterministic of assignment into treatment and control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Fuzzy RDD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running variable is probabilistic of assignment into treatment and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20" name="Over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421" name="We have many potential avenues where agents can violate the continuity assump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We have many potential avenues where agents can violate the continuity assumption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We cannot directly test the continuity assumption because </a:t>
            </a:r>
            <a:r>
              <a:rPr b="1" i="1"/>
              <a:t>we never observe</a:t>
            </a:r>
            <a:r>
              <a:t> </a:t>
            </a:r>
            <a14:m>
              <m:oMath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We have three main tests at our disposal to indirectly test the continuity assumption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McCrary Test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Covariate Balance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Placebo Tests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24" name="Violations of Continuity Assump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Violations of Continuity Assumption</a:t>
            </a:r>
          </a:p>
        </p:txBody>
      </p:sp>
      <p:sp>
        <p:nvSpPr>
          <p:cNvPr id="425" name="Assignment rule is known in adv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Assignment rule is known in advance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Agents are interested in adjusting around the assignment rule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Agents have time to adjust to the assignment rule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Assignment rule is endogenous with other factors that can potentially impact the outcome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There is nonrandom heaping along the running variable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Examples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Retaking exams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Self-reported income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Turning 18 as a cutoff rule can be endogenous with graduating from high school, voting,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28" name="McCrary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McCrary Test</a:t>
            </a:r>
          </a:p>
        </p:txBody>
      </p:sp>
      <p:sp>
        <p:nvSpPr>
          <p:cNvPr id="429" name="The McCrary Test is an indirect test of the continuity assump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The McCrary Test is an indirect test of the continuity assumption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Is there bunching around the cutoff? Are people sorting around the cutoff? 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If there is bunching (or uneven distributions) then people are likely sorting along the running variable around the cutoff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There is manipulation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Null Hypothesis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There is continuous density at the cutoff along the running variable and there is no bunching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Similar to continuous expected outcomes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32" name="McCrary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McCrary Test</a:t>
            </a:r>
          </a:p>
        </p:txBody>
      </p:sp>
      <p:sp>
        <p:nvSpPr>
          <p:cNvPr id="433" name="Test the Null Hypothe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Test the Null Hypothesis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The McCrary Test tests this null hypothesis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If we reject the null hypothesis, then there is possible sorting and bunching, which implies selection bias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How to Estimate McCrary Test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Partition the running variable into bins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Calculate the frequencies of observations in each bins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Treat the frequencies as a dependent variable in a local linear regression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You needs lots of observations to distinguish a discontinuity in the density from the noise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Use RDDensity in Stata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36" name="McCrary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McCrary Test</a:t>
            </a:r>
          </a:p>
        </p:txBody>
      </p:sp>
      <p:pic>
        <p:nvPicPr>
          <p:cNvPr id="4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0192" y="4348783"/>
            <a:ext cx="20823616" cy="8055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40" name="Covariate Balance and Placebo Tes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Covariate Balance and Placebo Tests</a:t>
            </a:r>
          </a:p>
        </p:txBody>
      </p:sp>
      <p:sp>
        <p:nvSpPr>
          <p:cNvPr id="441" name="Covariate Balance Tes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352" indent="-530352" defTabSz="2121354">
              <a:spcBef>
                <a:spcPts val="3900"/>
              </a:spcBef>
              <a:defRPr sz="4176"/>
            </a:pPr>
            <a:r>
              <a:t>Covariate Balance Tests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We can indirectly test the continuity assumption with covariate balance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There should be no discontinuous jumps at the cutoff, only the treatment and outcome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Placebo Tests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Fake Cutoffs are another indirect test of the continuity assumption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We should expect no discontinuous jumps at the fake cutoff in the outcome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Imbens and Lemieux (2008) suggest using the median running value as a fake cutoff or </a:t>
            </a:r>
            <a14:m>
              <m:oMath>
                <m:sSub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44" name="Covariate Balance and Placebo Tes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Covariate Balance and Placebo Tests</a:t>
            </a:r>
          </a:p>
        </p:txBody>
      </p:sp>
      <p:pic>
        <p:nvPicPr>
          <p:cNvPr id="4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7447" y="3617025"/>
            <a:ext cx="15689106" cy="9914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48" name="Nonrandom Heap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Nonrandom Heaping</a:t>
            </a:r>
          </a:p>
        </p:txBody>
      </p:sp>
      <p:sp>
        <p:nvSpPr>
          <p:cNvPr id="449" name="We have seen how nonrandom sorting around the cutoff on the running variable contaminates the estimator with bi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have seen how nonrandom sorting around the cutoff on the running variable contaminates the estimator with bias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Almond, Doyle, Kowalski, and Williams (2010) are interested in medical expenditures on health outcomes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If a physician perceives that an intervention will be beneficial then it is </a:t>
            </a:r>
            <a:br/>
            <a:r>
              <a:t>likely that the physician will assign treatment to a patient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Babies with low-birth weight receive heighten medical attention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authors find that 1-year mortality decreases 1 percentage point and considering the mean of 5.5 percent chance, this is a large decrease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52" name="Nonrandom Heap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Nonrandom Heaping</a:t>
            </a:r>
          </a:p>
        </p:txBody>
      </p:sp>
      <p:sp>
        <p:nvSpPr>
          <p:cNvPr id="453" name="Berreca, Guildi, Lindo, and Waddell (2011) note that heaping occurs with baby birth weigh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431" indent="-408431" defTabSz="1633687">
              <a:spcBef>
                <a:spcPts val="3000"/>
              </a:spcBef>
              <a:defRPr sz="3216"/>
            </a:pPr>
            <a:r>
              <a:t>Berreca, Guildi, Lindo, and Waddell (2011) note that heaping occurs with baby birth weights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Heaping</a:t>
            </a:r>
          </a:p>
          <a:p>
            <a:pPr lvl="1" marL="816863" indent="-408431" defTabSz="1633687">
              <a:spcBef>
                <a:spcPts val="3000"/>
              </a:spcBef>
              <a:defRPr sz="3216"/>
            </a:pPr>
            <a:r>
              <a:t>When excessive number of units occur </a:t>
            </a:r>
            <a:br/>
            <a:r>
              <a:t>at certain points along the running variable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Birth weights appear to suffer from</a:t>
            </a:r>
            <a:br/>
            <a:r>
              <a:t>heaping and round to the nearest 5 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Doctors may be rounding down</a:t>
            </a:r>
            <a:br/>
            <a:r>
              <a:t>to get low-birth weight intervention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This highlights a shortcoming of the</a:t>
            </a:r>
            <a:br/>
            <a:r>
              <a:t>McCrary Test, since Almond, et al. (2010)</a:t>
            </a:r>
            <a:br/>
            <a:r>
              <a:t>failed to reject the null hypothesis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 “donut hole” RDD is a potential solution to</a:t>
            </a:r>
            <a:br/>
            <a:r>
              <a:t>heaping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4254" y="5700062"/>
            <a:ext cx="12848142" cy="7639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57" name="Nonrandom Heap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Nonrandom Heaping</a:t>
            </a:r>
          </a:p>
        </p:txBody>
      </p:sp>
      <p:pic>
        <p:nvPicPr>
          <p:cNvPr id="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8102" y="3839379"/>
            <a:ext cx="17287796" cy="9925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61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62" name="Lee, Moretti, and Butler (2004) want to answer the ques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Lee, Moretti, and Butler (2004) want to answer the question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Do voters pick politicians or policies?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Convergence Theory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Heterogenous voter ideology forces each candidate to moderate this or her position (similar to median voter theorem)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Divergence Theory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The winning candidate pursues his or her most-preferred policies 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The authors focus on very narrow elections by margins less than 2% in 1992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65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66" name="Theoretical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Theoretical Framework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For policy preferences under a quadratic loss function of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/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for Democratic party and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/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for Republican party 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Democratic “bliss point is when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and Republican “bliss point” is when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Before election </a:t>
            </a:r>
            <a14:m>
              <m:oMath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, voters develop policy expectations denoted </a:t>
            </a:r>
            <a14:m>
              <m:oMath>
                <m:s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</m:oMath>
            </a14:m>
            <a:r>
              <a:t> for Democratic and Republican nominee, respectively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The probability of party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winning is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function of </a:t>
            </a:r>
            <a14:m>
              <m:oMath>
                <m:s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</m:oMath>
            </a14:m>
          </a:p>
          <a:p>
            <a:pPr marL="475487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is the 1992 November election and </a:t>
            </a:r>
            <a14:m>
              <m:oMath>
                <m:r>
                  <a:rPr xmlns:a="http://schemas.openxmlformats.org/drawingml/2006/main" sz="4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means the 1993-1994 Congressional session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is 1994 November election and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is the 1994-1995 Congressional sessions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69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70" name="Alesina (1988) shows that there is a efficient frontier by   where  , where   and   are policy equilibrium poi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160" indent="-518160" defTabSz="2072588">
              <a:spcBef>
                <a:spcPts val="3800"/>
              </a:spcBef>
              <a:defRPr sz="4080"/>
            </a:pPr>
            <a:r>
              <a:t>Alesina (1988) shows that there is a efficient frontier by </a:t>
            </a:r>
            <a14:m>
              <m:oMath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where </a:t>
            </a:r>
            <a14:m>
              <m:oMath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where </a:t>
            </a:r>
            <a14:m>
              <m:oMath>
                <m:sSup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are policy equilibrium points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There are 3 Nash equilibria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Complete convergence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14:m>
              <m:oMath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where </a:t>
            </a:r>
            <a14:m>
              <m:oMath>
                <m:s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e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is Nash bargaining equilibrium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When </a:t>
            </a:r>
            <a14:m>
              <m:oMath>
                <m:f>
                  <m:fPr>
                    <m:ctrlP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</m:t>
                </m:r>
                <m:f>
                  <m:fPr>
                    <m:ctrlP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 where an exogenous marginal increase in party </a:t>
            </a:r>
            <a14:m>
              <m:oMath>
                <m:r>
                  <a:rPr xmlns:a="http://schemas.openxmlformats.org/drawingml/2006/main" sz="5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popularity </a:t>
            </a:r>
            <a14:m>
              <m:oMath>
                <m:s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pulls both parties, so voter’s affect candidates’ policy choices 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It is irrelevant for policy which party is actually elected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73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74" name="Partial converg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Partial convergence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sSup>
                    <m:e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p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sSup>
                    <m:e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p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</m:oMath>
              </m:oMathPara>
            </a14:m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Is </a:t>
            </a:r>
            <a14:m>
              <m:oMath>
                <m:f>
                  <m:fPr>
                    <m:ctrlP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</m:t>
                </m:r>
                <m:f>
                  <m:fPr>
                    <m:ctrlP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robust to minor deviation?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Both parties may be better off moving closer to their bliss points, but with an exogenously higher </a:t>
            </a:r>
            <a14:m>
              <m:oMath>
                <m:sSup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, party </a:t>
            </a:r>
            <a14:m>
              <m:oMath>
                <m:r>
                  <a:rPr xmlns:a="http://schemas.openxmlformats.org/drawingml/2006/main" sz="5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has better “bargaining position” and can converge towards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, which is the party </a:t>
            </a:r>
            <a14:m>
              <m:oMath>
                <m:r>
                  <a:rPr xmlns:a="http://schemas.openxmlformats.org/drawingml/2006/main" sz="5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bliss point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The authors note that partial convergence is a more likely equilibrium than complete convergence, so they focus on partial convergence moving forward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77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78" name="Complete diverg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t>Complete divergence</a:t>
            </a:r>
          </a:p>
          <a:p>
            <a:pPr lvl="1" marL="1158239" indent="-579119" defTabSz="2316421">
              <a:spcBef>
                <a:spcPts val="4200"/>
              </a:spcBef>
              <a:defRPr sz="4560"/>
            </a:pPr>
            <a14:m>
              <m:oMath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 lvl="1" marL="1158239" indent="-579119" defTabSz="2316421">
              <a:spcBef>
                <a:spcPts val="4200"/>
              </a:spcBef>
              <a:defRPr sz="4560"/>
            </a:pPr>
            <a:r>
              <a:t>In this equilibrium, voters expect parties to carry out their bliss points</a:t>
            </a:r>
          </a:p>
          <a:p>
            <a:pPr lvl="1" marL="1158239" indent="-579119" defTabSz="2316421">
              <a:spcBef>
                <a:spcPts val="4200"/>
              </a:spcBef>
              <a:defRPr sz="4560"/>
            </a:pPr>
            <a14:m>
              <m:oMathPara>
                <m:oMathParaPr>
                  <m:jc m:val="left"/>
                </m:oMathParaPr>
                <m:oMath>
                  <m:f>
                    <m:fPr>
                      <m:ctrlP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</m:den>
                  </m:f>
                  <m:r>
                    <a:rPr xmlns:a="http://schemas.openxmlformats.org/drawingml/2006/main" sz="5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</m:den>
                  </m:f>
                  <m:r>
                    <a:rPr xmlns:a="http://schemas.openxmlformats.org/drawingml/2006/main" sz="5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  <a:p>
            <a:pPr lvl="1" marL="1158239" indent="-579119" defTabSz="2316421">
              <a:spcBef>
                <a:spcPts val="4200"/>
              </a:spcBef>
              <a:defRPr sz="4560"/>
            </a:pPr>
            <a:r>
              <a:t>An exogenous marginal shock in party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popularity,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, has no impact on candidates positions</a:t>
            </a:r>
          </a:p>
          <a:p>
            <a:pPr lvl="1" marL="1158239" indent="-579119" defTabSz="2316421">
              <a:spcBef>
                <a:spcPts val="4200"/>
              </a:spcBef>
              <a:defRPr sz="4560"/>
            </a:pPr>
            <a:r>
              <a:t>Voters only elect politicians not policies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81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82" name="Roll-call voting record is denot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Roll-call voting record is denoted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</m:oMath>
              </m:oMathPara>
            </a14:m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is an indicator of the Democratic nominee won election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, and only the winning candidate’s policy is observable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We can transform roll-call voting record from the prior expression to: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14:m>
              <m:oMath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sSub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bSup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ε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and </a:t>
            </a:r>
            <a14:m>
              <m:oMath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sSub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bSup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ε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Where </a:t>
            </a:r>
            <a14:m>
              <m:oMath>
                <m:sSup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is a measure of the electoral strength “popularity” of party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, which is the probability of a party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victory at fixed platforms </a:t>
            </a:r>
            <a14:m>
              <m:oMath>
                <m:r>
                  <a:rPr xmlns:a="http://schemas.openxmlformats.org/drawingml/2006/main" sz="5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and 0; </a:t>
            </a:r>
            <a14:m>
              <m:oMath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is the probability that party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will win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14:m>
              <m:oMath>
                <m:r>
                  <a:rPr xmlns:a="http://schemas.openxmlformats.org/drawingml/2006/main" sz="5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ε</m:t>
                </m:r>
              </m:oMath>
            </a14:m>
            <a:r>
              <a:t> is the heterogeneity in bliss points across districts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85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86" name="Our interest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2544" indent="-542544" defTabSz="2170121">
              <a:spcBef>
                <a:spcPts val="4000"/>
              </a:spcBef>
              <a:defRPr sz="4272"/>
            </a:pPr>
            <a:r>
              <a:t>Our interest is </a:t>
            </a:r>
            <a14:m>
              <m:oMath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1085088" indent="-542544" defTabSz="2170121">
              <a:spcBef>
                <a:spcPts val="4000"/>
              </a:spcBef>
              <a:defRPr sz="4272"/>
            </a:pPr>
            <a:r>
              <a:t>When </a:t>
            </a:r>
            <a14:m>
              <m:oMath>
                <m:sSub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we have partial convergence</a:t>
            </a:r>
          </a:p>
          <a:p>
            <a:pPr lvl="1" marL="1085088" indent="-542544" defTabSz="2170121">
              <a:spcBef>
                <a:spcPts val="4000"/>
              </a:spcBef>
              <a:defRPr sz="4272"/>
            </a:pPr>
            <a:r>
              <a:t>When </a:t>
            </a:r>
            <a14:m>
              <m:oMath>
                <m:sSub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 we have complete divergence</a:t>
            </a:r>
          </a:p>
          <a:p>
            <a:pPr marL="542544" indent="-542544" defTabSz="2170121">
              <a:spcBef>
                <a:spcPts val="4000"/>
              </a:spcBef>
              <a:defRPr sz="4272"/>
            </a:pPr>
            <a:r>
              <a:t>The prior equations allow use to parameterize the derivatives </a:t>
            </a:r>
            <a14:m>
              <m:oMath>
                <m:f>
                  <m:fPr>
                    <m:ctrlP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</m:oMath>
            </a14:m>
            <a:r>
              <a:t> and </a:t>
            </a:r>
            <a14:m>
              <m:oMath>
                <m:f>
                  <m:fPr>
                    <m:ctrlP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</m:oMath>
            </a14:m>
            <a:r>
              <a:t> as </a:t>
            </a:r>
            <a14:m>
              <m:oMath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1085088" indent="-542544" defTabSz="2170121">
              <a:spcBef>
                <a:spcPts val="4000"/>
              </a:spcBef>
              <a:defRPr sz="4272"/>
            </a:pPr>
            <a:r>
              <a:t>We cannot directly estimate this equation because we never observe </a:t>
            </a:r>
            <a14:m>
              <m:oMath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</a:p>
          <a:p>
            <a:pPr lvl="1" marL="1085088" indent="-542544" defTabSz="2170121">
              <a:spcBef>
                <a:spcPts val="4000"/>
              </a:spcBef>
              <a:defRPr sz="4272"/>
            </a:pPr>
            <a:r>
              <a:t>We do observe </a:t>
            </a:r>
            <a14:m>
              <m:oMath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and can estimate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which is an important determinant of roll-call voting records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89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90" name="Suppose we randomize  , then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623" indent="-420623" defTabSz="1682453">
              <a:spcBef>
                <a:spcPts val="3100"/>
              </a:spcBef>
              <a:defRPr sz="3312"/>
            </a:pPr>
            <a:r>
              <a:t>Suppose we randomize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, then </a:t>
            </a:r>
            <a14:m>
              <m:oMath>
                <m:sSub>
                  <m:e>
                    <m:r>
                      <a:rPr xmlns:a="http://schemas.openxmlformats.org/drawingml/2006/main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⊥</m:t>
                </m:r>
                <m:sSup>
                  <m:e>
                    <m:r>
                      <a:rPr xmlns:a="http://schemas.openxmlformats.org/drawingml/2006/main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3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⊥</m:t>
                </m:r>
                <m:sSub>
                  <m:e>
                    <m: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ε</m:t>
                    </m:r>
                  </m:e>
                  <m:sub>
                    <m: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</a:p>
          <a:p>
            <a:pPr marL="420623" indent="-420623" defTabSz="1682453">
              <a:spcBef>
                <a:spcPts val="3100"/>
              </a:spcBef>
              <a:defRPr sz="3312"/>
            </a:pPr>
            <a:r>
              <a:t>If bliss points are exogenous and not influenced by who won the prior election, then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will have no impact on </a:t>
            </a:r>
            <a14:m>
              <m:oMath>
                <m:sSub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ε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</a:p>
          <a:p>
            <a:pPr marL="420623" indent="-420623" defTabSz="1682453">
              <a:spcBef>
                <a:spcPts val="3100"/>
              </a:spcBef>
              <a:defRPr sz="3312"/>
            </a:pPr>
            <a:r>
              <a:t>We have three equations to back out </a:t>
            </a:r>
            <a14:m>
              <m:oMath>
                <m:sSub>
                  <m:e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20623" indent="-420623" defTabSz="1682453">
              <a:spcBef>
                <a:spcPts val="3100"/>
              </a:spcBef>
              <a:defRPr sz="331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p>
                  </m:sSubSup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p>
                  </m:sSubSup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</m:oMath>
              </m:oMathPara>
            </a14:m>
          </a:p>
          <a:p>
            <a:pPr lvl="1" marL="841247" indent="-420623" defTabSz="1682453">
              <a:spcBef>
                <a:spcPts val="3100"/>
              </a:spcBef>
              <a:defRPr sz="3312"/>
            </a:pPr>
            <a:r>
              <a:t>Where </a:t>
            </a:r>
            <a14:m>
              <m:oMath>
                <m:r>
                  <a:rPr xmlns:a="http://schemas.openxmlformats.org/drawingml/2006/main" sz="3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 is the total effect on initial win on future roll-call votes and we don’t observe </a:t>
            </a:r>
            <a14:m>
              <m:oMath>
                <m:s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841247" indent="-420623" defTabSz="1682453">
              <a:spcBef>
                <a:spcPts val="3100"/>
              </a:spcBef>
              <a:defRPr sz="3312"/>
            </a:pPr>
            <a14:m>
              <m:oMath>
                <m:sSubSup>
                  <m:e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</m:oMath>
            </a14:m>
            <a:r>
              <a:t> is the equilibrium probability of a Democratic victor in </a:t>
            </a:r>
            <a14:m>
              <m:oMath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; </a:t>
            </a:r>
            <a14:m>
              <m:oMath>
                <m:sSubSup>
                  <m:e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</m:oMath>
            </a14:m>
            <a:r>
              <a:t> is electoral strength</a:t>
            </a:r>
          </a:p>
          <a:p>
            <a:pPr marL="420623" indent="-420623" defTabSz="1682453">
              <a:spcBef>
                <a:spcPts val="3100"/>
              </a:spcBef>
              <a:defRPr sz="331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  <a:p>
            <a:pPr marL="420623" indent="-420623" defTabSz="1682453">
              <a:spcBef>
                <a:spcPts val="3100"/>
              </a:spcBef>
              <a:defRPr sz="331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p>
                  </m:sSubSup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93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94" name="1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1)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This shows the total effect of </a:t>
            </a:r>
            <a14:m>
              <m:oMath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 of a Democratic victory in election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on roll-call voting in congressional session </a:t>
            </a: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The first component is the unobserved “affect” component 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The second component is observed “elect” component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2) </a:t>
            </a:r>
            <a14:m>
              <m:oMath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3) </a:t>
            </a:r>
            <a14:m>
              <m:oMath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Sup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97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98" name="We can estimates of  ,  , and   from our three equ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estimates of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6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6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and </a:t>
            </a:r>
            <a14:m>
              <m:oMath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</m:oMath>
            </a14:m>
            <a:r>
              <a:t> from our three equations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We can estimate “affect” by backing out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by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If voters merely “elect” policies (complete divergence), then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should be small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If voters affect policies (partial convergence), then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will be large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How much of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 is explained by “elect” vs “affect”?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  <p:sp>
        <p:nvSpPr>
          <p:cNvPr id="178" name="RDD is a popular design because it is very convincing for the identification of the causal effect by eliminating selection bias on observed and unobserved confound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is a popular design because it is very convincing for the identification of the causal effect by eliminating selection bias on observed and unobserved confounders</a:t>
            </a:r>
          </a:p>
          <a:p>
            <a:pPr/>
            <a:r>
              <a:t>If RDD is successful in </a:t>
            </a:r>
            <a:br/>
            <a:r>
              <a:t>eliminating selection </a:t>
            </a:r>
            <a:br/>
            <a:r>
              <a:t>bias, we are able to </a:t>
            </a:r>
            <a:br/>
            <a:r>
              <a:t>retrieve the LATE for a </a:t>
            </a:r>
            <a:br/>
            <a:r>
              <a:t>subpopulation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944" y="6469490"/>
            <a:ext cx="16161806" cy="6298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01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6084" y="3264137"/>
            <a:ext cx="11150601" cy="1057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05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pic>
        <p:nvPicPr>
          <p:cNvPr id="5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4510" y="3195538"/>
            <a:ext cx="13246518" cy="10272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09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0484" y="3349322"/>
            <a:ext cx="12383032" cy="10368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13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514" name="Lee, et al. (2004) argue that close elections are “good as random” and isolates the effect o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Lee, et al. (2004) argue that close elections are “good as random” and isolates the effect of </a:t>
            </a:r>
            <a14:m>
              <m:oMath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Data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Roll-call voting records are obtained from Americans for Democratic Action (ADA) linked with House of Representative elections for 1946-1995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The Running Variable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Voting share in an election is the running variable with a cutoff at 50%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The window is 2% around the cutoff, so 48% to 52% is the sample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17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518" name="These are the results   ,  ,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These are the results </a:t>
            </a:r>
            <a:br/>
            <a14:m>
              <m:oMath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6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6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and </a:t>
            </a:r>
            <a14:m>
              <m:oMath>
                <m:sSub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</m:oMath>
            </a14:m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 </a:t>
            </a:r>
            <a14:m>
              <m:oMath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is</a:t>
            </a:r>
            <a:br/>
            <a:r>
              <a:t>small and insignificant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This supports the </a:t>
            </a:r>
            <a:br/>
            <a:r>
              <a:t>complete divergence</a:t>
            </a:r>
            <a:br/>
            <a:r>
              <a:t>theory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The “elect” </a:t>
            </a:r>
            <a:br/>
            <a:r>
              <a:t>component is more </a:t>
            </a:r>
            <a:br/>
            <a:r>
              <a:t>important than “affect”</a:t>
            </a:r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5335" y="3604789"/>
            <a:ext cx="16351991" cy="9627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22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523" name="Stata Exercise to replicate Lee, Moretti, and Butler (2004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Stata Exercise to replicate Lee, Moretti, and Butler (2004)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Regression Kink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Kink Design</a:t>
            </a:r>
          </a:p>
        </p:txBody>
      </p:sp>
      <p:sp>
        <p:nvSpPr>
          <p:cNvPr id="526" name="Sometimes a discontinuity does not describe what happens at a cuto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Sometimes a discontinuity does not describe what happens at a cutoff</a:t>
            </a:r>
          </a:p>
          <a:p>
            <a:pPr/>
            <a:r>
              <a:t>Card, Lee, Pei, and Weber (2015) discuss regression kink design</a:t>
            </a:r>
          </a:p>
          <a:p>
            <a:pPr/>
            <a:r>
              <a:t>Instead of a discontinuous jump at a cutoff, a change in the first derivative (slope) occurs at the cutoff</a:t>
            </a:r>
          </a:p>
          <a:p>
            <a:pPr/>
            <a:r>
              <a:t>Kinks in the slope are often embedded in policy rules</a:t>
            </a:r>
          </a:p>
          <a:p>
            <a:pPr lvl="1"/>
            <a:r>
              <a:t>We can identify causal effects by exploiting a change in the slope at the cutoff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gression Kink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Kink Design</a:t>
            </a:r>
          </a:p>
        </p:txBody>
      </p:sp>
      <p:pic>
        <p:nvPicPr>
          <p:cNvPr id="5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1032" y="2892779"/>
            <a:ext cx="17162669" cy="10694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